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6105c7781ac4d01" /><Relationship Type="http://schemas.openxmlformats.org/officeDocument/2006/relationships/extended-properties" Target="/docProps/app.xml" Id="R9deaa89f786d4cc9" /><Relationship Type="http://schemas.openxmlformats.org/officeDocument/2006/relationships/officeDocument" Target="/ppt/presentation.xml" Id="Rb2c80b4d3c3642f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8ff3a43e1b84c6d"/>
  </p:sldMasterIdLst>
  <p:notesMasterIdLst>
    <p:notesMasterId xmlns:r="http://schemas.openxmlformats.org/officeDocument/2006/relationships" r:id="Rb0a4348e73634249"/>
  </p:notesMasterIdLst>
  <p:sldIdLst>
    <p:sldId xmlns:r="http://schemas.openxmlformats.org/officeDocument/2006/relationships" id="256" r:id="Rde193cc037cf4ef1"/>
    <p:sldId xmlns:r="http://schemas.openxmlformats.org/officeDocument/2006/relationships" id="257" r:id="R0936be6821f74b5a"/>
    <p:sldId xmlns:r="http://schemas.openxmlformats.org/officeDocument/2006/relationships" id="258" r:id="Rfa1da965dcc947a8"/>
    <p:sldId xmlns:r="http://schemas.openxmlformats.org/officeDocument/2006/relationships" id="259" r:id="R32f3f2a5c35e4060"/>
    <p:sldId xmlns:r="http://schemas.openxmlformats.org/officeDocument/2006/relationships" id="260" r:id="R0dac9fea13fa42f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0b8ff857e35440b" /><Relationship Type="http://schemas.openxmlformats.org/officeDocument/2006/relationships/slideMaster" Target="/ppt/slideMasters/slideMaster1.xml" Id="R28ff3a43e1b84c6d" /><Relationship Type="http://schemas.openxmlformats.org/officeDocument/2006/relationships/notesMaster" Target="/ppt/notesMasters/notesMaster1.xml" Id="Rb0a4348e73634249" /><Relationship Type="http://schemas.openxmlformats.org/officeDocument/2006/relationships/presProps" Target="/ppt/presProps.xml" Id="R17ad783d42d94770" /><Relationship Type="http://schemas.openxmlformats.org/officeDocument/2006/relationships/tableStyles" Target="/ppt/tableStyles.xml" Id="R9a13ad20621d4852" /><Relationship Type="http://schemas.openxmlformats.org/officeDocument/2006/relationships/slide" Target="/ppt/slides/slide1.xml" Id="Rde193cc037cf4ef1" /><Relationship Type="http://schemas.openxmlformats.org/officeDocument/2006/relationships/slide" Target="/ppt/slides/slide2.xml" Id="R0936be6821f74b5a" /><Relationship Type="http://schemas.openxmlformats.org/officeDocument/2006/relationships/slide" Target="/ppt/slides/slide3.xml" Id="Rfa1da965dcc947a8" /><Relationship Type="http://schemas.openxmlformats.org/officeDocument/2006/relationships/slide" Target="/ppt/slides/slide4.xml" Id="R32f3f2a5c35e4060" /><Relationship Type="http://schemas.openxmlformats.org/officeDocument/2006/relationships/slide" Target="/ppt/slides/slide5.xml" Id="R0dac9fea13fa42f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e5ede4bb14a4b2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b184c25037d42d8" /><Relationship Type="http://schemas.openxmlformats.org/officeDocument/2006/relationships/notesMaster" Target="/ppt/notesMasters/notesMaster1.xml" Id="Rf0c394ad5604473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0e53053b05f4f71" /><Relationship Type="http://schemas.openxmlformats.org/officeDocument/2006/relationships/notesMaster" Target="/ppt/notesMasters/notesMaster1.xml" Id="Rdfce6052f1c24f7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6bc9006d3334d26" /><Relationship Type="http://schemas.openxmlformats.org/officeDocument/2006/relationships/notesMaster" Target="/ppt/notesMasters/notesMaster1.xml" Id="R52fd584a1d40411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b8403d935934fc2" /><Relationship Type="http://schemas.openxmlformats.org/officeDocument/2006/relationships/notesMaster" Target="/ppt/notesMasters/notesMaster1.xml" Id="Rb41151775fe7436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0e6d2f7b3cf4c3b" /><Relationship Type="http://schemas.openxmlformats.org/officeDocument/2006/relationships/notesMaster" Target="/ppt/notesMasters/notesMaster1.xml" Id="R284eef14db1243e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Original task-generated visual: social-preview-flowstate.png</a:t>
            </a:r>
          </a:p>
          <a:p xmlns:a="http://schemas.openxmlformats.org/drawingml/2006/main">
            <a:r>
              <a:t>- Positioning supplied by the user and informed by Flowstate_GTM_SC_Legal_Implementation_Proposal.docx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Cost scenario and market concerns supplied by the user.</a:t>
            </a:r>
          </a:p>
          <a:p xmlns:a="http://schemas.openxmlformats.org/drawingml/2006/main">
            <a:r>
              <a:t>- Source material: Flowstate_GTM_SC_Legal_Implementation_Proposal.docx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OpenAI API data controls: https://platform.openai.com/docs/models/default-usage-policies-by-endpoint</a:t>
            </a:r>
          </a:p>
          <a:p xmlns:a="http://schemas.openxmlformats.org/drawingml/2006/main">
            <a:r>
              <a:t>- NIST SP 800-207, Zero Trust Architecture: https://www.nist.gov/publications/zero-trust-architecture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Delivery model and maintenance scope supplied by the user.</a:t>
            </a:r>
          </a:p>
          <a:p xmlns:a="http://schemas.openxmlformats.org/drawingml/2006/main">
            <a:r>
              <a:t>- Source material: Flowstate_GTM_SC_Legal_Implementation_Proposal.docx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GPU pricing access and manufacturer relationships supplied by the user.</a:t>
            </a:r>
          </a:p>
          <a:p xmlns:a="http://schemas.openxmlformats.org/drawingml/2006/main">
            <a:r>
              <a:t>- Cost framing is a qualitative ownership comparison, not a quoted savings guarantee.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ac43b3ad72041c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12eeabdae0c46e1" /><Relationship Type="http://schemas.openxmlformats.org/officeDocument/2006/relationships/slideLayout" Target="/ppt/slideLayouts/slideLayout1.xml" Id="R23fccb6752f347e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3fccb6752f347e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d04e5150834d48" /><Relationship Type="http://schemas.openxmlformats.org/officeDocument/2006/relationships/image" Target="/ppt/media/image.png" Id="R2504db93a05641f5" /><Relationship Type="http://schemas.openxmlformats.org/officeDocument/2006/relationships/notesSlide" Target="/ppt/notesSlides/notesSlide1.xml" Id="R9db423bb70254ca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ba451e2d224b00" /><Relationship Type="http://schemas.openxmlformats.org/officeDocument/2006/relationships/notesSlide" Target="/ppt/notesSlides/notesSlide2.xml" Id="R61961117a74148a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a1295d113b40a8" /><Relationship Type="http://schemas.openxmlformats.org/officeDocument/2006/relationships/notesSlide" Target="/ppt/notesSlides/notesSlide3.xml" Id="Rd221aa021afd4c3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7c4e37cf8a4afb" /><Relationship Type="http://schemas.openxmlformats.org/officeDocument/2006/relationships/notesSlide" Target="/ppt/notesSlides/notesSlide4.xml" Id="R1ee317da940c475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77e6c77c984580" /><Relationship Type="http://schemas.openxmlformats.org/officeDocument/2006/relationships/notesSlide" Target="/ppt/notesSlides/notesSlide5.xml" Id="R2760b5cc4c9148c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04db93a05641f5"/>
          <a:stretch xmlns:a="http://schemas.openxmlformats.org/drawingml/2006/main"/>
        </p:blipFill>
        <p:spPr>
          <a:xfrm xmlns:a="http://schemas.openxmlformats.org/drawingml/2006/main">
            <a:off x="0" y="228600"/>
            <a:ext cx="12192000" cy="6400800"/>
          </a:xfrm>
          <a:prstGeom xmlns:a="http://schemas.openxmlformats.org/drawingml/2006/main" prst="rect">
            <a:avLst/>
          </a:prstGeom>
        </p:spPr>
      </p:pic>
      <p:sp>
        <p:nvSpPr>
          <p:cNvPr id="2" name="top-wash">
            <a:extLst xmlns:a="http://schemas.openxmlformats.org/drawingml/2006/main">
              <a:ext uri="{FF2B5EF4-FFF2-40B4-BE49-F238E27FC236}">
                <a16:creationId xmlns:a16="http://schemas.microsoft.com/office/drawing/2014/main" id="{C628BC0C-C0B6-47F5-93F4-587C335C7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D0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cover-wordmark">
            <a:extLst xmlns:a="http://schemas.openxmlformats.org/drawingml/2006/main">
              <a:ext uri="{FF2B5EF4-FFF2-40B4-BE49-F238E27FC236}">
                <a16:creationId xmlns:a16="http://schemas.microsoft.com/office/drawing/2014/main" id="{728DB086-0A51-49A5-A167-C6601F2C4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075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125" b="1" spc="1">
                <a:solidFill>
                  <a:srgbClr val="BAFF18"/>
                </a:solidFill>
              </a:defRPr>
            </a:pPr>
            <a:r>
              <a:rPr sz="1125" b="1" spc="1">
                <a:solidFill>
                  <a:srgbClr val="BAFF18"/>
                </a:solidFill>
              </a:rPr>
              <a:t>FLOWSTATELEGAL</a:t>
            </a:r>
          </a:p>
        </p:txBody>
      </p:sp>
      <p:sp>
        <p:nvSpPr>
          <p:cNvPr id="4" name="cover-context">
            <a:extLst xmlns:a="http://schemas.openxmlformats.org/drawingml/2006/main">
              <a:ext uri="{FF2B5EF4-FFF2-40B4-BE49-F238E27FC236}">
                <a16:creationId xmlns:a16="http://schemas.microsoft.com/office/drawing/2014/main" id="{7F9817C0-828F-41B6-867B-F017376FB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19075"/>
            <a:ext cx="2628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1" spc="1">
                <a:solidFill>
                  <a:srgbClr val="F8F7F2"/>
                </a:solidFill>
              </a:defRPr>
            </a:pPr>
            <a:r>
              <a:rPr sz="750" b="1" spc="1">
                <a:solidFill>
                  <a:srgbClr val="F8F7F2"/>
                </a:solidFill>
              </a:rPr>
              <a:t>THE FLOWSTATELEGAL OPTION</a:t>
            </a:r>
          </a:p>
        </p:txBody>
      </p:sp>
    </p:spTree>
    <p:extLst>
      <p:ext uri="{BB962C8B-B14F-4D97-AF65-F5344CB8AC3E}">
        <p14:creationId xmlns:p14="http://schemas.microsoft.com/office/powerpoint/2010/main" val="162875922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1EF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wordmark">
            <a:extLst xmlns:a="http://schemas.openxmlformats.org/drawingml/2006/main">
              <a:ext uri="{FF2B5EF4-FFF2-40B4-BE49-F238E27FC236}">
                <a16:creationId xmlns:a16="http://schemas.microsoft.com/office/drawing/2014/main" id="{E6D83023-63FB-4BA4-A0E2-C0E08B5D8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125" b="1" spc="1">
                <a:solidFill>
                  <a:srgbClr val="0B0D0B"/>
                </a:solidFill>
              </a:defRPr>
            </a:pPr>
            <a:r>
              <a:rPr sz="1125" b="1" spc="1">
                <a:solidFill>
                  <a:srgbClr val="0B0D0B"/>
                </a:solidFill>
              </a:rPr>
              <a:t>FLOWSTATELEGAL</a:t>
            </a:r>
          </a:p>
        </p:txBody>
      </p:sp>
      <p:sp>
        <p:nvSpPr>
          <p:cNvPr id="2" name="slide-two-kicker">
            <a:extLst xmlns:a="http://schemas.openxmlformats.org/drawingml/2006/main">
              <a:ext uri="{FF2B5EF4-FFF2-40B4-BE49-F238E27FC236}">
                <a16:creationId xmlns:a16="http://schemas.microsoft.com/office/drawing/2014/main" id="{32435A63-6935-4930-B07E-53D7237AB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342900"/>
            <a:ext cx="1981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1" spc="1">
                <a:solidFill>
                  <a:srgbClr val="77796F"/>
                </a:solidFill>
              </a:defRPr>
            </a:pPr>
            <a:r>
              <a:rPr sz="750" b="1" spc="1">
                <a:solidFill>
                  <a:srgbClr val="77796F"/>
                </a:solidFill>
              </a:rPr>
              <a:t>THE PROBLEM</a:t>
            </a:r>
          </a:p>
        </p:txBody>
      </p:sp>
      <p:sp>
        <p:nvSpPr>
          <p:cNvPr id="3" name="slide-two-title">
            <a:extLst xmlns:a="http://schemas.openxmlformats.org/drawingml/2006/main">
              <a:ext uri="{FF2B5EF4-FFF2-40B4-BE49-F238E27FC236}">
                <a16:creationId xmlns:a16="http://schemas.microsoft.com/office/drawing/2014/main" id="{EC867505-6DC7-40F1-BCA5-81B2298D4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93345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0B0D0B"/>
                </a:solidFill>
              </a:defRPr>
            </a:pPr>
            <a:r>
              <a:rPr sz="3600" b="1">
                <a:solidFill>
                  <a:srgbClr val="0B0D0B"/>
                </a:solidFill>
              </a:rPr>
              <a:t>Legal AI is offering less control</a:t>
            </a:r>
          </a:p>
          <a:p xmlns:a="http://schemas.openxmlformats.org/drawingml/2006/main">
            <a:pPr algn="l">
              <a:buNone/>
              <a:defRPr sz="3600" b="1">
                <a:solidFill>
                  <a:srgbClr val="0B0D0B"/>
                </a:solidFill>
              </a:defRPr>
            </a:pPr>
            <a:r>
              <a:rPr sz="3600" b="1">
                <a:solidFill>
                  <a:srgbClr val="0B0D0B"/>
                </a:solidFill>
              </a:rPr>
              <a:t>at a higher cost.</a:t>
            </a:r>
          </a:p>
        </p:txBody>
      </p:sp>
      <p:sp>
        <p:nvSpPr>
          <p:cNvPr id="4" name="slide-two-lede">
            <a:extLst xmlns:a="http://schemas.openxmlformats.org/drawingml/2006/main">
              <a:ext uri="{FF2B5EF4-FFF2-40B4-BE49-F238E27FC236}">
                <a16:creationId xmlns:a16="http://schemas.microsoft.com/office/drawing/2014/main" id="{6838E11E-9B52-48AB-BC8E-77C5C01E5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228850"/>
            <a:ext cx="847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77796F"/>
                </a:solidFill>
              </a:defRPr>
            </a:pPr>
            <a:r>
              <a:rPr sz="1575" b="0">
                <a:solidFill>
                  <a:srgbClr val="77796F"/>
                </a:solidFill>
              </a:rPr>
              <a:t>The risk sits in both the commercial model and the security boundary.</a:t>
            </a:r>
          </a:p>
        </p:txBody>
      </p:sp>
      <p:sp>
        <p:nvSpPr>
          <p:cNvPr id="5" name="accent-bar">
            <a:extLst xmlns:a="http://schemas.openxmlformats.org/drawingml/2006/main">
              <a:ext uri="{FF2B5EF4-FFF2-40B4-BE49-F238E27FC236}">
                <a16:creationId xmlns:a16="http://schemas.microsoft.com/office/drawing/2014/main" id="{26ABF1F6-2775-4AFE-A477-81722618C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76550"/>
            <a:ext cx="76200" cy="2838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AFF1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row-rule-0">
            <a:extLst xmlns:a="http://schemas.openxmlformats.org/drawingml/2006/main">
              <a:ext uri="{FF2B5EF4-FFF2-40B4-BE49-F238E27FC236}">
                <a16:creationId xmlns:a16="http://schemas.microsoft.com/office/drawing/2014/main" id="{FC9FFD83-6C49-47CE-8BF9-8973DAA4B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876550"/>
            <a:ext cx="10668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B5A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row-number-0">
            <a:extLst xmlns:a="http://schemas.openxmlformats.org/drawingml/2006/main">
              <a:ext uri="{FF2B5EF4-FFF2-40B4-BE49-F238E27FC236}">
                <a16:creationId xmlns:a16="http://schemas.microsoft.com/office/drawing/2014/main" id="{519CE271-2883-4EDB-8C56-9B41CB5E3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114675"/>
            <a:ext cx="533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77796F"/>
                </a:solidFill>
              </a:defRPr>
            </a:pPr>
            <a:r>
              <a:rPr sz="1125" b="1">
                <a:solidFill>
                  <a:srgbClr val="77796F"/>
                </a:solidFill>
              </a:rPr>
              <a:t>01</a:t>
            </a:r>
          </a:p>
        </p:txBody>
      </p:sp>
      <p:sp>
        <p:nvSpPr>
          <p:cNvPr id="8" name="row-title-0">
            <a:extLst xmlns:a="http://schemas.openxmlformats.org/drawingml/2006/main">
              <a:ext uri="{FF2B5EF4-FFF2-40B4-BE49-F238E27FC236}">
                <a16:creationId xmlns:a16="http://schemas.microsoft.com/office/drawing/2014/main" id="{EC2DE29D-DEF4-4EFF-914B-4FB595EB7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3067050"/>
            <a:ext cx="304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0B0D0B"/>
                </a:solidFill>
              </a:defRPr>
            </a:pPr>
            <a:r>
              <a:rPr sz="2025" b="1">
                <a:solidFill>
                  <a:srgbClr val="0B0D0B"/>
                </a:solidFill>
              </a:rPr>
              <a:t>Vendor lock-in</a:t>
            </a:r>
          </a:p>
        </p:txBody>
      </p:sp>
      <p:sp>
        <p:nvSpPr>
          <p:cNvPr id="9" name="row-body-0">
            <a:extLst xmlns:a="http://schemas.openxmlformats.org/drawingml/2006/main">
              <a:ext uri="{FF2B5EF4-FFF2-40B4-BE49-F238E27FC236}">
                <a16:creationId xmlns:a16="http://schemas.microsoft.com/office/drawing/2014/main" id="{B231B120-42F0-41FC-85F1-68B8EFEB5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3038475"/>
            <a:ext cx="590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77796F"/>
                </a:solidFill>
              </a:defRPr>
            </a:pPr>
            <a:r>
              <a:rPr sz="1275" b="0">
                <a:solidFill>
                  <a:srgbClr val="77796F"/>
                </a:solidFill>
              </a:rPr>
              <a:t>Proprietary platforms make migration expensive and tie firms to one vendor’s roadmap.</a:t>
            </a:r>
          </a:p>
        </p:txBody>
      </p:sp>
      <p:sp>
        <p:nvSpPr>
          <p:cNvPr id="10" name="row-rule-1">
            <a:extLst xmlns:a="http://schemas.openxmlformats.org/drawingml/2006/main">
              <a:ext uri="{FF2B5EF4-FFF2-40B4-BE49-F238E27FC236}">
                <a16:creationId xmlns:a16="http://schemas.microsoft.com/office/drawing/2014/main" id="{1897A08B-A058-4D81-8519-49677BF72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819525"/>
            <a:ext cx="10668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B5A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row-number-1">
            <a:extLst xmlns:a="http://schemas.openxmlformats.org/drawingml/2006/main">
              <a:ext uri="{FF2B5EF4-FFF2-40B4-BE49-F238E27FC236}">
                <a16:creationId xmlns:a16="http://schemas.microsoft.com/office/drawing/2014/main" id="{4AB7A033-D1CB-4CC7-A6A7-29A1CD5E4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57650"/>
            <a:ext cx="533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77796F"/>
                </a:solidFill>
              </a:defRPr>
            </a:pPr>
            <a:r>
              <a:rPr sz="1125" b="1">
                <a:solidFill>
                  <a:srgbClr val="77796F"/>
                </a:solidFill>
              </a:rPr>
              <a:t>02</a:t>
            </a:r>
          </a:p>
        </p:txBody>
      </p:sp>
      <p:sp>
        <p:nvSpPr>
          <p:cNvPr id="12" name="row-title-1">
            <a:extLst xmlns:a="http://schemas.openxmlformats.org/drawingml/2006/main">
              <a:ext uri="{FF2B5EF4-FFF2-40B4-BE49-F238E27FC236}">
                <a16:creationId xmlns:a16="http://schemas.microsoft.com/office/drawing/2014/main" id="{CF6F406F-33BF-4226-81E5-848D77BA6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4010025"/>
            <a:ext cx="304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0B0D0B"/>
                </a:solidFill>
              </a:defRPr>
            </a:pPr>
            <a:r>
              <a:rPr sz="2025" b="1">
                <a:solidFill>
                  <a:srgbClr val="0B0D0B"/>
                </a:solidFill>
              </a:rPr>
              <a:t>Metered pricing</a:t>
            </a:r>
          </a:p>
        </p:txBody>
      </p:sp>
      <p:sp>
        <p:nvSpPr>
          <p:cNvPr id="13" name="row-body-1">
            <a:extLst xmlns:a="http://schemas.openxmlformats.org/drawingml/2006/main">
              <a:ext uri="{FF2B5EF4-FFF2-40B4-BE49-F238E27FC236}">
                <a16:creationId xmlns:a16="http://schemas.microsoft.com/office/drawing/2014/main" id="{4AA8FB65-F7EE-48FC-A5DB-6B8322159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3981450"/>
            <a:ext cx="590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77796F"/>
                </a:solidFill>
              </a:defRPr>
            </a:pPr>
            <a:r>
              <a:rPr sz="1275" b="0">
                <a:solidFill>
                  <a:srgbClr val="77796F"/>
                </a:solidFill>
              </a:rPr>
              <a:t>For high-volume teams, a shift to usage pricing can create a 10× cost scenario.</a:t>
            </a:r>
          </a:p>
        </p:txBody>
      </p:sp>
      <p:sp>
        <p:nvSpPr>
          <p:cNvPr id="14" name="row-rule-2">
            <a:extLst xmlns:a="http://schemas.openxmlformats.org/drawingml/2006/main">
              <a:ext uri="{FF2B5EF4-FFF2-40B4-BE49-F238E27FC236}">
                <a16:creationId xmlns:a16="http://schemas.microsoft.com/office/drawing/2014/main" id="{440B3E99-15A6-4B3E-926D-F9E3F3EA9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62500"/>
            <a:ext cx="10668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B5A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row-number-2">
            <a:extLst xmlns:a="http://schemas.openxmlformats.org/drawingml/2006/main">
              <a:ext uri="{FF2B5EF4-FFF2-40B4-BE49-F238E27FC236}">
                <a16:creationId xmlns:a16="http://schemas.microsoft.com/office/drawing/2014/main" id="{5F1EA9BF-C94F-40F3-A072-60ECC4E40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000625"/>
            <a:ext cx="533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77796F"/>
                </a:solidFill>
              </a:defRPr>
            </a:pPr>
            <a:r>
              <a:rPr sz="1125" b="1">
                <a:solidFill>
                  <a:srgbClr val="77796F"/>
                </a:solidFill>
              </a:rPr>
              <a:t>03</a:t>
            </a:r>
          </a:p>
        </p:txBody>
      </p:sp>
      <p:sp>
        <p:nvSpPr>
          <p:cNvPr id="16" name="row-title-2">
            <a:extLst xmlns:a="http://schemas.openxmlformats.org/drawingml/2006/main">
              <a:ext uri="{FF2B5EF4-FFF2-40B4-BE49-F238E27FC236}">
                <a16:creationId xmlns:a16="http://schemas.microsoft.com/office/drawing/2014/main" id="{534EE865-0984-4824-853F-EA3FEFC0D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4953000"/>
            <a:ext cx="304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0B0D0B"/>
                </a:solidFill>
              </a:defRPr>
            </a:pPr>
            <a:r>
              <a:rPr sz="2025" b="1">
                <a:solidFill>
                  <a:srgbClr val="0B0D0B"/>
                </a:solidFill>
              </a:rPr>
              <a:t>Unclear data access</a:t>
            </a:r>
          </a:p>
        </p:txBody>
      </p:sp>
      <p:sp>
        <p:nvSpPr>
          <p:cNvPr id="17" name="row-body-2">
            <a:extLst xmlns:a="http://schemas.openxmlformats.org/drawingml/2006/main">
              <a:ext uri="{FF2B5EF4-FFF2-40B4-BE49-F238E27FC236}">
                <a16:creationId xmlns:a16="http://schemas.microsoft.com/office/drawing/2014/main" id="{DBA13DAB-4CDF-42DE-9395-A9AE0A022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4924425"/>
            <a:ext cx="590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77796F"/>
                </a:solidFill>
              </a:defRPr>
            </a:pPr>
            <a:r>
              <a:rPr sz="1275" b="0">
                <a:solidFill>
                  <a:srgbClr val="77796F"/>
                </a:solidFill>
              </a:rPr>
              <a:t>Firms may not know who can reach matter data, retrieval stores, logs, or backups.</a:t>
            </a:r>
          </a:p>
        </p:txBody>
      </p:sp>
      <p:sp>
        <p:nvSpPr>
          <p:cNvPr id="18" name="row-rule-final">
            <a:extLst xmlns:a="http://schemas.openxmlformats.org/drawingml/2006/main">
              <a:ext uri="{FF2B5EF4-FFF2-40B4-BE49-F238E27FC236}">
                <a16:creationId xmlns:a16="http://schemas.microsoft.com/office/drawing/2014/main" id="{75ECFBB5-C3D8-414C-B1C9-C229246C5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705475"/>
            <a:ext cx="10668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B5A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footer-rule-2">
            <a:extLst xmlns:a="http://schemas.openxmlformats.org/drawingml/2006/main">
              <a:ext uri="{FF2B5EF4-FFF2-40B4-BE49-F238E27FC236}">
                <a16:creationId xmlns:a16="http://schemas.microsoft.com/office/drawing/2014/main" id="{E347A793-48E9-4A4E-A270-763EBBAC5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B5A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footer-label-2">
            <a:extLst xmlns:a="http://schemas.openxmlformats.org/drawingml/2006/main">
              <a:ext uri="{FF2B5EF4-FFF2-40B4-BE49-F238E27FC236}">
                <a16:creationId xmlns:a16="http://schemas.microsoft.com/office/drawing/2014/main" id="{5E447E55-3425-4B9F-BD70-B4E3BC367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419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750" b="1" spc="1">
                <a:solidFill>
                  <a:srgbClr val="77796F"/>
                </a:solidFill>
              </a:defRPr>
            </a:pPr>
            <a:r>
              <a:rPr sz="750" b="1" spc="1">
                <a:solidFill>
                  <a:srgbClr val="77796F"/>
                </a:solidFill>
              </a:rPr>
              <a:t>PRIVATE AI INFRASTRUCTURE PARTNER</a:t>
            </a:r>
          </a:p>
        </p:txBody>
      </p:sp>
      <p:sp>
        <p:nvSpPr>
          <p:cNvPr id="21" name="footer-number-2">
            <a:extLst xmlns:a="http://schemas.openxmlformats.org/drawingml/2006/main">
              <a:ext uri="{FF2B5EF4-FFF2-40B4-BE49-F238E27FC236}">
                <a16:creationId xmlns:a16="http://schemas.microsoft.com/office/drawing/2014/main" id="{686D6C20-BE65-486D-9317-2C75D9D89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477000"/>
            <a:ext cx="1295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1" spc="1">
                <a:solidFill>
                  <a:srgbClr val="77796F"/>
                </a:solidFill>
              </a:defRPr>
            </a:pPr>
            <a:r>
              <a:rPr sz="750" b="1" spc="1">
                <a:solidFill>
                  <a:srgbClr val="77796F"/>
                </a:solidFill>
              </a:rPr>
              <a:t>02 / 05</a:t>
            </a:r>
          </a:p>
        </p:txBody>
      </p:sp>
    </p:spTree>
    <p:extLst>
      <p:ext uri="{BB962C8B-B14F-4D97-AF65-F5344CB8AC3E}">
        <p14:creationId xmlns:p14="http://schemas.microsoft.com/office/powerpoint/2010/main" val="7511708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1EF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wordmark">
            <a:extLst xmlns:a="http://schemas.openxmlformats.org/drawingml/2006/main">
              <a:ext uri="{FF2B5EF4-FFF2-40B4-BE49-F238E27FC236}">
                <a16:creationId xmlns:a16="http://schemas.microsoft.com/office/drawing/2014/main" id="{E6D83023-63FB-4BA4-A0E2-C0E08B5D8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125" b="1" spc="1">
                <a:solidFill>
                  <a:srgbClr val="0B0D0B"/>
                </a:solidFill>
              </a:defRPr>
            </a:pPr>
            <a:r>
              <a:rPr sz="1125" b="1" spc="1">
                <a:solidFill>
                  <a:srgbClr val="0B0D0B"/>
                </a:solidFill>
              </a:rPr>
              <a:t>FLOWSTATELEGAL</a:t>
            </a:r>
          </a:p>
        </p:txBody>
      </p:sp>
      <p:sp>
        <p:nvSpPr>
          <p:cNvPr id="2" name="slide-two-kicker">
            <a:extLst xmlns:a="http://schemas.openxmlformats.org/drawingml/2006/main">
              <a:ext uri="{FF2B5EF4-FFF2-40B4-BE49-F238E27FC236}">
                <a16:creationId xmlns:a16="http://schemas.microsoft.com/office/drawing/2014/main" id="{32435A63-6935-4930-B07E-53D7237AB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342900"/>
            <a:ext cx="1981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1" spc="1">
                <a:solidFill>
                  <a:srgbClr val="77796F"/>
                </a:solidFill>
              </a:defRPr>
            </a:pPr>
            <a:r>
              <a:rPr sz="750" b="1" spc="1">
                <a:solidFill>
                  <a:srgbClr val="77796F"/>
                </a:solidFill>
              </a:rPr>
              <a:t>THE SECURITY GAP</a:t>
            </a:r>
          </a:p>
        </p:txBody>
      </p:sp>
      <p:sp>
        <p:nvSpPr>
          <p:cNvPr id="3" name="slide-two-title">
            <a:extLst xmlns:a="http://schemas.openxmlformats.org/drawingml/2006/main">
              <a:ext uri="{FF2B5EF4-FFF2-40B4-BE49-F238E27FC236}">
                <a16:creationId xmlns:a16="http://schemas.microsoft.com/office/drawing/2014/main" id="{EC867505-6DC7-40F1-BCA5-81B2298D4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93345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0B0D0B"/>
                </a:solidFill>
              </a:defRPr>
            </a:pPr>
            <a:r>
              <a:rPr sz="3600" b="1">
                <a:solidFill>
                  <a:srgbClr val="0B0D0B"/>
                </a:solidFill>
              </a:rPr>
              <a:t>ZDR covers one link</a:t>
            </a:r>
          </a:p>
          <a:p xmlns:a="http://schemas.openxmlformats.org/drawingml/2006/main">
            <a:pPr algn="l">
              <a:buNone/>
              <a:defRPr sz="3600" b="1">
                <a:solidFill>
                  <a:srgbClr val="0B0D0B"/>
                </a:solidFill>
              </a:defRPr>
            </a:pPr>
            <a:r>
              <a:rPr sz="3600" b="1">
                <a:solidFill>
                  <a:srgbClr val="0B0D0B"/>
                </a:solidFill>
              </a:rPr>
              <a:t>in the security chain.</a:t>
            </a:r>
          </a:p>
        </p:txBody>
      </p:sp>
      <p:sp>
        <p:nvSpPr>
          <p:cNvPr id="4" name="slide-two-lede">
            <a:extLst xmlns:a="http://schemas.openxmlformats.org/drawingml/2006/main">
              <a:ext uri="{FF2B5EF4-FFF2-40B4-BE49-F238E27FC236}">
                <a16:creationId xmlns:a16="http://schemas.microsoft.com/office/drawing/2014/main" id="{6838E11E-9B52-48AB-BC8E-77C5C01E5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228850"/>
            <a:ext cx="847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77796F"/>
                </a:solidFill>
              </a:defRPr>
            </a:pPr>
            <a:r>
              <a:rPr sz="1575" b="0">
                <a:solidFill>
                  <a:srgbClr val="77796F"/>
                </a:solidFill>
              </a:rPr>
              <a:t>A no-retention promise at the model API does not secure the software around it.</a:t>
            </a:r>
          </a:p>
        </p:txBody>
      </p:sp>
      <p:sp>
        <p:nvSpPr>
          <p:cNvPr id="5" name="accent-bar">
            <a:extLst xmlns:a="http://schemas.openxmlformats.org/drawingml/2006/main">
              <a:ext uri="{FF2B5EF4-FFF2-40B4-BE49-F238E27FC236}">
                <a16:creationId xmlns:a16="http://schemas.microsoft.com/office/drawing/2014/main" id="{26ABF1F6-2775-4AFE-A477-81722618C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76550"/>
            <a:ext cx="76200" cy="2838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AFF1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row-rule-0">
            <a:extLst xmlns:a="http://schemas.openxmlformats.org/drawingml/2006/main">
              <a:ext uri="{FF2B5EF4-FFF2-40B4-BE49-F238E27FC236}">
                <a16:creationId xmlns:a16="http://schemas.microsoft.com/office/drawing/2014/main" id="{FC9FFD83-6C49-47CE-8BF9-8973DAA4B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876550"/>
            <a:ext cx="10668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B5A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row-number-0">
            <a:extLst xmlns:a="http://schemas.openxmlformats.org/drawingml/2006/main">
              <a:ext uri="{FF2B5EF4-FFF2-40B4-BE49-F238E27FC236}">
                <a16:creationId xmlns:a16="http://schemas.microsoft.com/office/drawing/2014/main" id="{519CE271-2883-4EDB-8C56-9B41CB5E3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114675"/>
            <a:ext cx="533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77796F"/>
                </a:solidFill>
              </a:defRPr>
            </a:pPr>
            <a:r>
              <a:rPr sz="1125" b="1">
                <a:solidFill>
                  <a:srgbClr val="77796F"/>
                </a:solidFill>
              </a:rPr>
              <a:t>01</a:t>
            </a:r>
          </a:p>
        </p:txBody>
      </p:sp>
      <p:sp>
        <p:nvSpPr>
          <p:cNvPr id="8" name="row-title-0">
            <a:extLst xmlns:a="http://schemas.openxmlformats.org/drawingml/2006/main">
              <a:ext uri="{FF2B5EF4-FFF2-40B4-BE49-F238E27FC236}">
                <a16:creationId xmlns:a16="http://schemas.microsoft.com/office/drawing/2014/main" id="{EC2DE29D-DEF4-4EFF-914B-4FB595EB7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3067050"/>
            <a:ext cx="304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0B0D0B"/>
                </a:solidFill>
              </a:defRPr>
            </a:pPr>
            <a:r>
              <a:rPr sz="2025" b="1">
                <a:solidFill>
                  <a:srgbClr val="0B0D0B"/>
                </a:solidFill>
              </a:rPr>
              <a:t>Model API</a:t>
            </a:r>
          </a:p>
        </p:txBody>
      </p:sp>
      <p:sp>
        <p:nvSpPr>
          <p:cNvPr id="9" name="row-body-0">
            <a:extLst xmlns:a="http://schemas.openxmlformats.org/drawingml/2006/main">
              <a:ext uri="{FF2B5EF4-FFF2-40B4-BE49-F238E27FC236}">
                <a16:creationId xmlns:a16="http://schemas.microsoft.com/office/drawing/2014/main" id="{B231B120-42F0-41FC-85F1-68B8EFEB5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3038475"/>
            <a:ext cx="590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77796F"/>
                </a:solidFill>
              </a:defRPr>
            </a:pPr>
            <a:r>
              <a:rPr sz="1275" b="0">
                <a:solidFill>
                  <a:srgbClr val="77796F"/>
                </a:solidFill>
              </a:rPr>
              <a:t>ZDR can limit model-provider retention for eligible API content and endpoints.</a:t>
            </a:r>
          </a:p>
        </p:txBody>
      </p:sp>
      <p:sp>
        <p:nvSpPr>
          <p:cNvPr id="10" name="row-rule-1">
            <a:extLst xmlns:a="http://schemas.openxmlformats.org/drawingml/2006/main">
              <a:ext uri="{FF2B5EF4-FFF2-40B4-BE49-F238E27FC236}">
                <a16:creationId xmlns:a16="http://schemas.microsoft.com/office/drawing/2014/main" id="{1897A08B-A058-4D81-8519-49677BF72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819525"/>
            <a:ext cx="10668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B5A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row-number-1">
            <a:extLst xmlns:a="http://schemas.openxmlformats.org/drawingml/2006/main">
              <a:ext uri="{FF2B5EF4-FFF2-40B4-BE49-F238E27FC236}">
                <a16:creationId xmlns:a16="http://schemas.microsoft.com/office/drawing/2014/main" id="{4AB7A033-D1CB-4CC7-A6A7-29A1CD5E4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57650"/>
            <a:ext cx="533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77796F"/>
                </a:solidFill>
              </a:defRPr>
            </a:pPr>
            <a:r>
              <a:rPr sz="1125" b="1">
                <a:solidFill>
                  <a:srgbClr val="77796F"/>
                </a:solidFill>
              </a:rPr>
              <a:t>02</a:t>
            </a:r>
          </a:p>
        </p:txBody>
      </p:sp>
      <p:sp>
        <p:nvSpPr>
          <p:cNvPr id="12" name="row-title-1">
            <a:extLst xmlns:a="http://schemas.openxmlformats.org/drawingml/2006/main">
              <a:ext uri="{FF2B5EF4-FFF2-40B4-BE49-F238E27FC236}">
                <a16:creationId xmlns:a16="http://schemas.microsoft.com/office/drawing/2014/main" id="{CF6F406F-33BF-4226-81E5-848D77BA6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4010025"/>
            <a:ext cx="304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0B0D0B"/>
                </a:solidFill>
              </a:defRPr>
            </a:pPr>
            <a:r>
              <a:rPr sz="2025" b="1">
                <a:solidFill>
                  <a:srgbClr val="0B0D0B"/>
                </a:solidFill>
              </a:rPr>
              <a:t>Vendor layer</a:t>
            </a:r>
          </a:p>
        </p:txBody>
      </p:sp>
      <p:sp>
        <p:nvSpPr>
          <p:cNvPr id="13" name="row-body-1">
            <a:extLst xmlns:a="http://schemas.openxmlformats.org/drawingml/2006/main">
              <a:ext uri="{FF2B5EF4-FFF2-40B4-BE49-F238E27FC236}">
                <a16:creationId xmlns:a16="http://schemas.microsoft.com/office/drawing/2014/main" id="{4AA8FB65-F7EE-48FC-A5DB-6B8322159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3981450"/>
            <a:ext cx="590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77796F"/>
                </a:solidFill>
              </a:defRPr>
            </a:pPr>
            <a:r>
              <a:rPr sz="1275" b="0">
                <a:solidFill>
                  <a:srgbClr val="77796F"/>
                </a:solidFill>
              </a:rPr>
              <a:t>Vendor-operated prompts, logs, admin tools, backups, and support may sit outside that promise.</a:t>
            </a:r>
          </a:p>
        </p:txBody>
      </p:sp>
      <p:sp>
        <p:nvSpPr>
          <p:cNvPr id="14" name="row-rule-2">
            <a:extLst xmlns:a="http://schemas.openxmlformats.org/drawingml/2006/main">
              <a:ext uri="{FF2B5EF4-FFF2-40B4-BE49-F238E27FC236}">
                <a16:creationId xmlns:a16="http://schemas.microsoft.com/office/drawing/2014/main" id="{440B3E99-15A6-4B3E-926D-F9E3F3EA9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62500"/>
            <a:ext cx="10668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B5A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row-number-2">
            <a:extLst xmlns:a="http://schemas.openxmlformats.org/drawingml/2006/main">
              <a:ext uri="{FF2B5EF4-FFF2-40B4-BE49-F238E27FC236}">
                <a16:creationId xmlns:a16="http://schemas.microsoft.com/office/drawing/2014/main" id="{5F1EA9BF-C94F-40F3-A072-60ECC4E40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000625"/>
            <a:ext cx="533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77796F"/>
                </a:solidFill>
              </a:defRPr>
            </a:pPr>
            <a:r>
              <a:rPr sz="1125" b="1">
                <a:solidFill>
                  <a:srgbClr val="77796F"/>
                </a:solidFill>
              </a:rPr>
              <a:t>03</a:t>
            </a:r>
          </a:p>
        </p:txBody>
      </p:sp>
      <p:sp>
        <p:nvSpPr>
          <p:cNvPr id="16" name="row-title-2">
            <a:extLst xmlns:a="http://schemas.openxmlformats.org/drawingml/2006/main">
              <a:ext uri="{FF2B5EF4-FFF2-40B4-BE49-F238E27FC236}">
                <a16:creationId xmlns:a16="http://schemas.microsoft.com/office/drawing/2014/main" id="{534EE865-0984-4824-853F-EA3FEFC0D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4953000"/>
            <a:ext cx="304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0B0D0B"/>
                </a:solidFill>
              </a:defRPr>
            </a:pPr>
            <a:r>
              <a:rPr sz="2025" b="1">
                <a:solidFill>
                  <a:srgbClr val="0B0D0B"/>
                </a:solidFill>
              </a:rPr>
              <a:t>Knowledge base</a:t>
            </a:r>
          </a:p>
        </p:txBody>
      </p:sp>
      <p:sp>
        <p:nvSpPr>
          <p:cNvPr id="17" name="row-body-2">
            <a:extLst xmlns:a="http://schemas.openxmlformats.org/drawingml/2006/main">
              <a:ext uri="{FF2B5EF4-FFF2-40B4-BE49-F238E27FC236}">
                <a16:creationId xmlns:a16="http://schemas.microsoft.com/office/drawing/2014/main" id="{DBA13DAB-4CDF-42DE-9395-A9AE0A022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4924425"/>
            <a:ext cx="590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77796F"/>
                </a:solidFill>
              </a:defRPr>
            </a:pPr>
            <a:r>
              <a:rPr sz="1275" b="0">
                <a:solidFill>
                  <a:srgbClr val="77796F"/>
                </a:solidFill>
              </a:rPr>
              <a:t>Contracts should state where documents and indexes live, who can reach them, and when they are deleted.</a:t>
            </a:r>
          </a:p>
        </p:txBody>
      </p:sp>
      <p:sp>
        <p:nvSpPr>
          <p:cNvPr id="18" name="row-rule-final">
            <a:extLst xmlns:a="http://schemas.openxmlformats.org/drawingml/2006/main">
              <a:ext uri="{FF2B5EF4-FFF2-40B4-BE49-F238E27FC236}">
                <a16:creationId xmlns:a16="http://schemas.microsoft.com/office/drawing/2014/main" id="{75ECFBB5-C3D8-414C-B1C9-C229246C5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705475"/>
            <a:ext cx="10668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B5A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footer-rule-2">
            <a:extLst xmlns:a="http://schemas.openxmlformats.org/drawingml/2006/main">
              <a:ext uri="{FF2B5EF4-FFF2-40B4-BE49-F238E27FC236}">
                <a16:creationId xmlns:a16="http://schemas.microsoft.com/office/drawing/2014/main" id="{E347A793-48E9-4A4E-A270-763EBBAC5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B5A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footer-label-2">
            <a:extLst xmlns:a="http://schemas.openxmlformats.org/drawingml/2006/main">
              <a:ext uri="{FF2B5EF4-FFF2-40B4-BE49-F238E27FC236}">
                <a16:creationId xmlns:a16="http://schemas.microsoft.com/office/drawing/2014/main" id="{5E447E55-3425-4B9F-BD70-B4E3BC367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419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750" b="1" spc="1">
                <a:solidFill>
                  <a:srgbClr val="77796F"/>
                </a:solidFill>
              </a:defRPr>
            </a:pPr>
            <a:r>
              <a:rPr sz="750" b="1" spc="1">
                <a:solidFill>
                  <a:srgbClr val="77796F"/>
                </a:solidFill>
              </a:rPr>
              <a:t>PRIVATE AI INFRASTRUCTURE PARTNER</a:t>
            </a:r>
          </a:p>
        </p:txBody>
      </p:sp>
      <p:sp>
        <p:nvSpPr>
          <p:cNvPr id="21" name="footer-number-2">
            <a:extLst xmlns:a="http://schemas.openxmlformats.org/drawingml/2006/main">
              <a:ext uri="{FF2B5EF4-FFF2-40B4-BE49-F238E27FC236}">
                <a16:creationId xmlns:a16="http://schemas.microsoft.com/office/drawing/2014/main" id="{686D6C20-BE65-486D-9317-2C75D9D89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477000"/>
            <a:ext cx="1295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1" spc="1">
                <a:solidFill>
                  <a:srgbClr val="77796F"/>
                </a:solidFill>
              </a:defRPr>
            </a:pPr>
            <a:r>
              <a:rPr sz="750" b="1" spc="1">
                <a:solidFill>
                  <a:srgbClr val="77796F"/>
                </a:solidFill>
              </a:rPr>
              <a:t>03 / 05</a:t>
            </a:r>
          </a:p>
        </p:txBody>
      </p:sp>
    </p:spTree>
    <p:extLst>
      <p:ext uri="{BB962C8B-B14F-4D97-AF65-F5344CB8AC3E}">
        <p14:creationId xmlns:p14="http://schemas.microsoft.com/office/powerpoint/2010/main" val="7511708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B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wordmark">
            <a:extLst xmlns:a="http://schemas.openxmlformats.org/drawingml/2006/main">
              <a:ext uri="{FF2B5EF4-FFF2-40B4-BE49-F238E27FC236}">
                <a16:creationId xmlns:a16="http://schemas.microsoft.com/office/drawing/2014/main" id="{6D453000-7E9A-4D60-B65E-FBBD982E5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125" b="1" spc="1">
                <a:solidFill>
                  <a:srgbClr val="BAFF18"/>
                </a:solidFill>
              </a:defRPr>
            </a:pPr>
            <a:r>
              <a:rPr sz="1125" b="1" spc="1">
                <a:solidFill>
                  <a:srgbClr val="BAFF18"/>
                </a:solidFill>
              </a:rPr>
              <a:t>FLOWSTATELEGAL</a:t>
            </a:r>
          </a:p>
        </p:txBody>
      </p:sp>
      <p:sp>
        <p:nvSpPr>
          <p:cNvPr id="2" name="slide-three-kicker">
            <a:extLst xmlns:a="http://schemas.openxmlformats.org/drawingml/2006/main">
              <a:ext uri="{FF2B5EF4-FFF2-40B4-BE49-F238E27FC236}">
                <a16:creationId xmlns:a16="http://schemas.microsoft.com/office/drawing/2014/main" id="{459F8D05-BD1F-4318-B260-A4EE70482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342900"/>
            <a:ext cx="1981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1" spc="1">
                <a:solidFill>
                  <a:srgbClr val="A8AAA0"/>
                </a:solidFill>
              </a:defRPr>
            </a:pPr>
            <a:r>
              <a:rPr sz="750" b="1" spc="1">
                <a:solidFill>
                  <a:srgbClr val="A8AAA0"/>
                </a:solidFill>
              </a:rPr>
              <a:t>HOW IT WORKS</a:t>
            </a:r>
          </a:p>
        </p:txBody>
      </p:sp>
      <p:sp>
        <p:nvSpPr>
          <p:cNvPr id="3" name="slide-three-title">
            <a:extLst xmlns:a="http://schemas.openxmlformats.org/drawingml/2006/main">
              <a:ext uri="{FF2B5EF4-FFF2-40B4-BE49-F238E27FC236}">
                <a16:creationId xmlns:a16="http://schemas.microsoft.com/office/drawing/2014/main" id="{1EDDB431-189A-412D-9182-70DEE962B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14400"/>
            <a:ext cx="1066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525" b="1">
                <a:solidFill>
                  <a:srgbClr val="F8F7F2"/>
                </a:solidFill>
              </a:defRPr>
            </a:pPr>
            <a:r>
              <a:rPr sz="3525" b="1">
                <a:solidFill>
                  <a:srgbClr val="F8F7F2"/>
                </a:solidFill>
              </a:rPr>
              <a:t>Install on-site once. Let us keep it running.</a:t>
            </a:r>
          </a:p>
        </p:txBody>
      </p:sp>
      <p:sp>
        <p:nvSpPr>
          <p:cNvPr id="4" name="slide-three-lede">
            <a:extLst xmlns:a="http://schemas.openxmlformats.org/drawingml/2006/main">
              <a:ext uri="{FF2B5EF4-FFF2-40B4-BE49-F238E27FC236}">
                <a16:creationId xmlns:a16="http://schemas.microsoft.com/office/drawing/2014/main" id="{7F493AC4-1D3B-4A56-9C86-0DE14F52C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57350"/>
            <a:ext cx="933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A8AAA0"/>
                </a:solidFill>
              </a:defRPr>
            </a:pPr>
            <a:r>
              <a:rPr sz="1575" b="0">
                <a:solidFill>
                  <a:srgbClr val="A8AAA0"/>
                </a:solidFill>
              </a:rPr>
              <a:t>We write the software, secure the server in place, and maintain it remotely.</a:t>
            </a:r>
          </a:p>
        </p:txBody>
      </p:sp>
      <p:sp>
        <p:nvSpPr>
          <p:cNvPr id="5" name="timeline-line">
            <a:extLst xmlns:a="http://schemas.openxmlformats.org/drawingml/2006/main">
              <a:ext uri="{FF2B5EF4-FFF2-40B4-BE49-F238E27FC236}">
                <a16:creationId xmlns:a16="http://schemas.microsoft.com/office/drawing/2014/main" id="{3340FF6B-1719-4E29-A38C-F8FC97F42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3019425"/>
            <a:ext cx="9639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E514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phase-dot-0">
            <a:extLst xmlns:a="http://schemas.openxmlformats.org/drawingml/2006/main">
              <a:ext uri="{FF2B5EF4-FFF2-40B4-BE49-F238E27FC236}">
                <a16:creationId xmlns:a16="http://schemas.microsoft.com/office/drawing/2014/main" id="{A07E161E-2001-44A4-8ADA-FEA94511A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905125"/>
            <a:ext cx="247650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AFF18"/>
          </a:solidFill>
          <a:ln xmlns:a="http://schemas.openxmlformats.org/drawingml/2006/main" w="19050">
            <a:solidFill>
              <a:srgbClr val="0B0D0B"/>
            </a:solidFill>
            <a:prstDash val="solid"/>
          </a:ln>
        </p:spPr>
      </p:sp>
      <p:sp>
        <p:nvSpPr>
          <p:cNvPr id="7" name="phase-number-0">
            <a:extLst xmlns:a="http://schemas.openxmlformats.org/drawingml/2006/main">
              <a:ext uri="{FF2B5EF4-FFF2-40B4-BE49-F238E27FC236}">
                <a16:creationId xmlns:a16="http://schemas.microsoft.com/office/drawing/2014/main" id="{D6EF7DC1-FEFA-4D76-A074-72EF1F586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43150"/>
            <a:ext cx="723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BAFF18"/>
                </a:solidFill>
              </a:defRPr>
            </a:pPr>
            <a:r>
              <a:rPr sz="1275" b="1">
                <a:solidFill>
                  <a:srgbClr val="BAFF18"/>
                </a:solidFill>
              </a:rPr>
              <a:t>01</a:t>
            </a:r>
          </a:p>
        </p:txBody>
      </p:sp>
      <p:sp>
        <p:nvSpPr>
          <p:cNvPr id="8" name="phase-label-0">
            <a:extLst xmlns:a="http://schemas.openxmlformats.org/drawingml/2006/main">
              <a:ext uri="{FF2B5EF4-FFF2-40B4-BE49-F238E27FC236}">
                <a16:creationId xmlns:a16="http://schemas.microsoft.com/office/drawing/2014/main" id="{CEB165D8-CF99-495D-A89B-86E59C1BA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90900"/>
            <a:ext cx="114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825" b="1" spc="1">
                <a:solidFill>
                  <a:srgbClr val="BAFF18"/>
                </a:solidFill>
              </a:defRPr>
            </a:pPr>
            <a:r>
              <a:rPr sz="825" b="1" spc="1">
                <a:solidFill>
                  <a:srgbClr val="BAFF18"/>
                </a:solidFill>
              </a:rPr>
              <a:t>CUSTOM SOFTWARE</a:t>
            </a:r>
          </a:p>
        </p:txBody>
      </p:sp>
      <p:sp>
        <p:nvSpPr>
          <p:cNvPr id="9" name="phase-title-0">
            <a:extLst xmlns:a="http://schemas.openxmlformats.org/drawingml/2006/main">
              <a:ext uri="{FF2B5EF4-FFF2-40B4-BE49-F238E27FC236}">
                <a16:creationId xmlns:a16="http://schemas.microsoft.com/office/drawing/2014/main" id="{EC513CF7-ED4C-41CE-BC75-322E6FCC2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05225"/>
            <a:ext cx="295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F8F7F2"/>
                </a:solidFill>
              </a:defRPr>
            </a:pPr>
            <a:r>
              <a:rPr sz="1875" b="1">
                <a:solidFill>
                  <a:srgbClr val="F8F7F2"/>
                </a:solidFill>
              </a:rPr>
              <a:t>Fit the firm’s work</a:t>
            </a:r>
          </a:p>
        </p:txBody>
      </p:sp>
      <p:sp>
        <p:nvSpPr>
          <p:cNvPr id="10" name="phase-body-0">
            <a:extLst xmlns:a="http://schemas.openxmlformats.org/drawingml/2006/main">
              <a:ext uri="{FF2B5EF4-FFF2-40B4-BE49-F238E27FC236}">
                <a16:creationId xmlns:a16="http://schemas.microsoft.com/office/drawing/2014/main" id="{BFFDE383-5AD8-449E-A96E-7EEACBD1C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57700"/>
            <a:ext cx="295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A8AAA0"/>
                </a:solidFill>
              </a:defRPr>
            </a:pPr>
            <a:r>
              <a:rPr sz="1200" b="0">
                <a:solidFill>
                  <a:srgbClr val="A8AAA0"/>
                </a:solidFill>
              </a:rPr>
              <a:t>Models, workflows, permissions, integrations, and a clear user experience.</a:t>
            </a:r>
          </a:p>
        </p:txBody>
      </p:sp>
      <p:sp>
        <p:nvSpPr>
          <p:cNvPr id="11" name="phase-dot-1">
            <a:extLst xmlns:a="http://schemas.openxmlformats.org/drawingml/2006/main">
              <a:ext uri="{FF2B5EF4-FFF2-40B4-BE49-F238E27FC236}">
                <a16:creationId xmlns:a16="http://schemas.microsoft.com/office/drawing/2014/main" id="{9AC8570C-8E1C-4341-B733-CAEA8488D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905125"/>
            <a:ext cx="247650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AFF18"/>
          </a:solidFill>
          <a:ln xmlns:a="http://schemas.openxmlformats.org/drawingml/2006/main" w="19050">
            <a:solidFill>
              <a:srgbClr val="0B0D0B"/>
            </a:solidFill>
            <a:prstDash val="solid"/>
          </a:ln>
        </p:spPr>
      </p:sp>
      <p:sp>
        <p:nvSpPr>
          <p:cNvPr id="12" name="phase-number-1">
            <a:extLst xmlns:a="http://schemas.openxmlformats.org/drawingml/2006/main">
              <a:ext uri="{FF2B5EF4-FFF2-40B4-BE49-F238E27FC236}">
                <a16:creationId xmlns:a16="http://schemas.microsoft.com/office/drawing/2014/main" id="{C999E6DA-8A84-4717-8B08-F5F9C9508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343150"/>
            <a:ext cx="723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BAFF18"/>
                </a:solidFill>
              </a:defRPr>
            </a:pPr>
            <a:r>
              <a:rPr sz="1275" b="1">
                <a:solidFill>
                  <a:srgbClr val="BAFF18"/>
                </a:solidFill>
              </a:rPr>
              <a:t>02</a:t>
            </a:r>
          </a:p>
        </p:txBody>
      </p:sp>
      <p:sp>
        <p:nvSpPr>
          <p:cNvPr id="13" name="phase-label-1">
            <a:extLst xmlns:a="http://schemas.openxmlformats.org/drawingml/2006/main">
              <a:ext uri="{FF2B5EF4-FFF2-40B4-BE49-F238E27FC236}">
                <a16:creationId xmlns:a16="http://schemas.microsoft.com/office/drawing/2014/main" id="{979D2383-CCA8-44B8-BE72-C9AF051A8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390900"/>
            <a:ext cx="114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825" b="1" spc="1">
                <a:solidFill>
                  <a:srgbClr val="BAFF18"/>
                </a:solidFill>
              </a:defRPr>
            </a:pPr>
            <a:r>
              <a:rPr sz="825" b="1" spc="1">
                <a:solidFill>
                  <a:srgbClr val="BAFF18"/>
                </a:solidFill>
              </a:rPr>
              <a:t>ON-PREM SETUP</a:t>
            </a:r>
          </a:p>
        </p:txBody>
      </p:sp>
      <p:sp>
        <p:nvSpPr>
          <p:cNvPr id="14" name="phase-title-1">
            <a:extLst xmlns:a="http://schemas.openxmlformats.org/drawingml/2006/main">
              <a:ext uri="{FF2B5EF4-FFF2-40B4-BE49-F238E27FC236}">
                <a16:creationId xmlns:a16="http://schemas.microsoft.com/office/drawing/2014/main" id="{484BFF18-3B77-4AAC-B1A0-53A14D295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705225"/>
            <a:ext cx="295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F8F7F2"/>
                </a:solidFill>
              </a:defRPr>
            </a:pPr>
            <a:r>
              <a:rPr sz="1875" b="1">
                <a:solidFill>
                  <a:srgbClr val="F8F7F2"/>
                </a:solidFill>
              </a:rPr>
              <a:t>Secure it once</a:t>
            </a:r>
          </a:p>
        </p:txBody>
      </p:sp>
      <p:sp>
        <p:nvSpPr>
          <p:cNvPr id="15" name="phase-body-1">
            <a:extLst xmlns:a="http://schemas.openxmlformats.org/drawingml/2006/main">
              <a:ext uri="{FF2B5EF4-FFF2-40B4-BE49-F238E27FC236}">
                <a16:creationId xmlns:a16="http://schemas.microsoft.com/office/drawing/2014/main" id="{BA413974-E885-4D68-818E-0AF7C69C2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457700"/>
            <a:ext cx="295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A8AAA0"/>
                </a:solidFill>
              </a:defRPr>
            </a:pPr>
            <a:r>
              <a:rPr sz="1200" b="0">
                <a:solidFill>
                  <a:srgbClr val="A8AAA0"/>
                </a:solidFill>
              </a:rPr>
              <a:t>Server, network, encryption, access rules, audit logs, backups, and acceptance tests.</a:t>
            </a:r>
          </a:p>
        </p:txBody>
      </p:sp>
      <p:sp>
        <p:nvSpPr>
          <p:cNvPr id="16" name="phase-dot-2">
            <a:extLst xmlns:a="http://schemas.openxmlformats.org/drawingml/2006/main">
              <a:ext uri="{FF2B5EF4-FFF2-40B4-BE49-F238E27FC236}">
                <a16:creationId xmlns:a16="http://schemas.microsoft.com/office/drawing/2014/main" id="{5750C0E1-33FA-4A58-8884-2F884E375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905125"/>
            <a:ext cx="247650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AFF18"/>
          </a:solidFill>
          <a:ln xmlns:a="http://schemas.openxmlformats.org/drawingml/2006/main" w="19050">
            <a:solidFill>
              <a:srgbClr val="0B0D0B"/>
            </a:solidFill>
            <a:prstDash val="solid"/>
          </a:ln>
        </p:spPr>
      </p:sp>
      <p:sp>
        <p:nvSpPr>
          <p:cNvPr id="17" name="phase-number-2">
            <a:extLst xmlns:a="http://schemas.openxmlformats.org/drawingml/2006/main">
              <a:ext uri="{FF2B5EF4-FFF2-40B4-BE49-F238E27FC236}">
                <a16:creationId xmlns:a16="http://schemas.microsoft.com/office/drawing/2014/main" id="{A1D60590-3026-488D-9C2B-441058CBE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343150"/>
            <a:ext cx="723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BAFF18"/>
                </a:solidFill>
              </a:defRPr>
            </a:pPr>
            <a:r>
              <a:rPr sz="1275" b="1">
                <a:solidFill>
                  <a:srgbClr val="BAFF18"/>
                </a:solidFill>
              </a:rPr>
              <a:t>03</a:t>
            </a:r>
          </a:p>
        </p:txBody>
      </p:sp>
      <p:sp>
        <p:nvSpPr>
          <p:cNvPr id="18" name="phase-label-2">
            <a:extLst xmlns:a="http://schemas.openxmlformats.org/drawingml/2006/main">
              <a:ext uri="{FF2B5EF4-FFF2-40B4-BE49-F238E27FC236}">
                <a16:creationId xmlns:a16="http://schemas.microsoft.com/office/drawing/2014/main" id="{64818929-4EB4-49B5-8863-9A5356674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390900"/>
            <a:ext cx="114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825" b="1" spc="1">
                <a:solidFill>
                  <a:srgbClr val="BAFF18"/>
                </a:solidFill>
              </a:defRPr>
            </a:pPr>
            <a:r>
              <a:rPr sz="825" b="1" spc="1">
                <a:solidFill>
                  <a:srgbClr val="BAFF18"/>
                </a:solidFill>
              </a:rPr>
              <a:t>REMOTE CARE</a:t>
            </a:r>
          </a:p>
        </p:txBody>
      </p:sp>
      <p:sp>
        <p:nvSpPr>
          <p:cNvPr id="19" name="phase-title-2">
            <a:extLst xmlns:a="http://schemas.openxmlformats.org/drawingml/2006/main">
              <a:ext uri="{FF2B5EF4-FFF2-40B4-BE49-F238E27FC236}">
                <a16:creationId xmlns:a16="http://schemas.microsoft.com/office/drawing/2014/main" id="{4E7B1834-3C7C-4E86-933E-94B51580E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705225"/>
            <a:ext cx="295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F8F7F2"/>
                </a:solidFill>
              </a:defRPr>
            </a:pPr>
            <a:r>
              <a:rPr sz="1875" b="1">
                <a:solidFill>
                  <a:srgbClr val="F8F7F2"/>
                </a:solidFill>
              </a:rPr>
              <a:t>Keep it running</a:t>
            </a:r>
          </a:p>
        </p:txBody>
      </p:sp>
      <p:sp>
        <p:nvSpPr>
          <p:cNvPr id="20" name="phase-body-2">
            <a:extLst xmlns:a="http://schemas.openxmlformats.org/drawingml/2006/main">
              <a:ext uri="{FF2B5EF4-FFF2-40B4-BE49-F238E27FC236}">
                <a16:creationId xmlns:a16="http://schemas.microsoft.com/office/drawing/2014/main" id="{83404331-0731-4450-AB3E-9C6697203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4457700"/>
            <a:ext cx="295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A8AAA0"/>
                </a:solidFill>
              </a:defRPr>
            </a:pPr>
            <a:r>
              <a:rPr sz="1200" b="0">
                <a:solidFill>
                  <a:srgbClr val="A8AAA0"/>
                </a:solidFill>
              </a:rPr>
              <a:t>Monitoring, updates, performance, support, and planned expansion handled off-site.</a:t>
            </a:r>
          </a:p>
        </p:txBody>
      </p:sp>
      <p:sp>
        <p:nvSpPr>
          <p:cNvPr id="21" name="cta-band">
            <a:extLst xmlns:a="http://schemas.openxmlformats.org/drawingml/2006/main">
              <a:ext uri="{FF2B5EF4-FFF2-40B4-BE49-F238E27FC236}">
                <a16:creationId xmlns:a16="http://schemas.microsoft.com/office/drawing/2014/main" id="{23412412-53BE-46B0-9B09-6E85FB4FB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86400"/>
            <a:ext cx="10972800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AFF1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cta-title">
            <a:extLst xmlns:a="http://schemas.openxmlformats.org/drawingml/2006/main">
              <a:ext uri="{FF2B5EF4-FFF2-40B4-BE49-F238E27FC236}">
                <a16:creationId xmlns:a16="http://schemas.microsoft.com/office/drawing/2014/main" id="{A02AF92B-E312-4D64-B8DF-40C21C1D7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638800"/>
            <a:ext cx="5524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0B0D0B"/>
                </a:solidFill>
              </a:defRPr>
            </a:pPr>
            <a:r>
              <a:rPr sz="1950" b="1">
                <a:solidFill>
                  <a:srgbClr val="0B0D0B"/>
                </a:solidFill>
              </a:rPr>
              <a:t>No specialist AI infrastructure hires required.</a:t>
            </a:r>
          </a:p>
        </p:txBody>
      </p:sp>
      <p:sp>
        <p:nvSpPr>
          <p:cNvPr id="23" name="cta-detail">
            <a:extLst xmlns:a="http://schemas.openxmlformats.org/drawingml/2006/main">
              <a:ext uri="{FF2B5EF4-FFF2-40B4-BE49-F238E27FC236}">
                <a16:creationId xmlns:a16="http://schemas.microsoft.com/office/drawing/2014/main" id="{40EC001D-CD69-4728-BFC2-ED4C45A42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567690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0B0D0B"/>
                </a:solidFill>
              </a:defRPr>
            </a:pPr>
            <a:r>
              <a:rPr sz="1125" b="1">
                <a:solidFill>
                  <a:srgbClr val="0B0D0B"/>
                </a:solidFill>
              </a:rPr>
              <a:t>Firm IT keeps oversight. FlowStateLegal runs the stack.</a:t>
            </a:r>
          </a:p>
        </p:txBody>
      </p:sp>
      <p:sp>
        <p:nvSpPr>
          <p:cNvPr id="24" name="footer-rule-3">
            <a:extLst xmlns:a="http://schemas.openxmlformats.org/drawingml/2006/main">
              <a:ext uri="{FF2B5EF4-FFF2-40B4-BE49-F238E27FC236}">
                <a16:creationId xmlns:a16="http://schemas.microsoft.com/office/drawing/2014/main" id="{1E17D903-C3EE-4543-9CD7-678E60525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E514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footer-label-3">
            <a:extLst xmlns:a="http://schemas.openxmlformats.org/drawingml/2006/main">
              <a:ext uri="{FF2B5EF4-FFF2-40B4-BE49-F238E27FC236}">
                <a16:creationId xmlns:a16="http://schemas.microsoft.com/office/drawing/2014/main" id="{B48360C5-FC04-44E6-AFF0-317F2767E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419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750" b="1" spc="1">
                <a:solidFill>
                  <a:srgbClr val="A8AAA0"/>
                </a:solidFill>
              </a:defRPr>
            </a:pPr>
            <a:r>
              <a:rPr sz="750" b="1" spc="1">
                <a:solidFill>
                  <a:srgbClr val="A8AAA0"/>
                </a:solidFill>
              </a:rPr>
              <a:t>PRIVATE AI INFRASTRUCTURE PARTNER</a:t>
            </a:r>
          </a:p>
        </p:txBody>
      </p:sp>
      <p:sp>
        <p:nvSpPr>
          <p:cNvPr id="26" name="footer-number-3">
            <a:extLst xmlns:a="http://schemas.openxmlformats.org/drawingml/2006/main">
              <a:ext uri="{FF2B5EF4-FFF2-40B4-BE49-F238E27FC236}">
                <a16:creationId xmlns:a16="http://schemas.microsoft.com/office/drawing/2014/main" id="{6CD4214C-F451-42D6-8A5C-E6478F7B8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477000"/>
            <a:ext cx="1295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1" spc="1">
                <a:solidFill>
                  <a:srgbClr val="A8AAA0"/>
                </a:solidFill>
              </a:defRPr>
            </a:pPr>
            <a:r>
              <a:rPr sz="750" b="1" spc="1">
                <a:solidFill>
                  <a:srgbClr val="A8AAA0"/>
                </a:solidFill>
              </a:rPr>
              <a:t>04 / 05</a:t>
            </a:r>
          </a:p>
        </p:txBody>
      </p:sp>
    </p:spTree>
    <p:extLst>
      <p:ext uri="{BB962C8B-B14F-4D97-AF65-F5344CB8AC3E}">
        <p14:creationId xmlns:p14="http://schemas.microsoft.com/office/powerpoint/2010/main" val="150333836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B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wordmark">
            <a:extLst xmlns:a="http://schemas.openxmlformats.org/drawingml/2006/main">
              <a:ext uri="{FF2B5EF4-FFF2-40B4-BE49-F238E27FC236}">
                <a16:creationId xmlns:a16="http://schemas.microsoft.com/office/drawing/2014/main" id="{6D453000-7E9A-4D60-B65E-FBBD982E5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125" b="1" spc="1">
                <a:solidFill>
                  <a:srgbClr val="BAFF18"/>
                </a:solidFill>
              </a:defRPr>
            </a:pPr>
            <a:r>
              <a:rPr sz="1125" b="1" spc="1">
                <a:solidFill>
                  <a:srgbClr val="BAFF18"/>
                </a:solidFill>
              </a:rPr>
              <a:t>FLOWSTATELEGAL</a:t>
            </a:r>
          </a:p>
        </p:txBody>
      </p:sp>
      <p:sp>
        <p:nvSpPr>
          <p:cNvPr id="2" name="slide-three-kicker">
            <a:extLst xmlns:a="http://schemas.openxmlformats.org/drawingml/2006/main">
              <a:ext uri="{FF2B5EF4-FFF2-40B4-BE49-F238E27FC236}">
                <a16:creationId xmlns:a16="http://schemas.microsoft.com/office/drawing/2014/main" id="{459F8D05-BD1F-4318-B260-A4EE70482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342900"/>
            <a:ext cx="1981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1" spc="1">
                <a:solidFill>
                  <a:srgbClr val="A8AAA0"/>
                </a:solidFill>
              </a:defRPr>
            </a:pPr>
            <a:r>
              <a:rPr sz="750" b="1" spc="1">
                <a:solidFill>
                  <a:srgbClr val="A8AAA0"/>
                </a:solidFill>
              </a:rPr>
              <a:t>LONG-TERM VALUE</a:t>
            </a:r>
          </a:p>
        </p:txBody>
      </p:sp>
      <p:sp>
        <p:nvSpPr>
          <p:cNvPr id="3" name="slide-three-title">
            <a:extLst xmlns:a="http://schemas.openxmlformats.org/drawingml/2006/main">
              <a:ext uri="{FF2B5EF4-FFF2-40B4-BE49-F238E27FC236}">
                <a16:creationId xmlns:a16="http://schemas.microsoft.com/office/drawing/2014/main" id="{1EDDB431-189A-412D-9182-70DEE962B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14400"/>
            <a:ext cx="1066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525" b="1">
                <a:solidFill>
                  <a:srgbClr val="F8F7F2"/>
                </a:solidFill>
              </a:defRPr>
            </a:pPr>
            <a:r>
              <a:rPr sz="3525" b="1">
                <a:solidFill>
                  <a:srgbClr val="F8F7F2"/>
                </a:solidFill>
              </a:rPr>
              <a:t>Ownership improves the economics over time.</a:t>
            </a:r>
          </a:p>
        </p:txBody>
      </p:sp>
      <p:sp>
        <p:nvSpPr>
          <p:cNvPr id="4" name="slide-three-lede">
            <a:extLst xmlns:a="http://schemas.openxmlformats.org/drawingml/2006/main">
              <a:ext uri="{FF2B5EF4-FFF2-40B4-BE49-F238E27FC236}">
                <a16:creationId xmlns:a16="http://schemas.microsoft.com/office/drawing/2014/main" id="{7F493AC4-1D3B-4A56-9C86-0DE14F52C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57350"/>
            <a:ext cx="933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A8AAA0"/>
                </a:solidFill>
              </a:defRPr>
            </a:pPr>
            <a:r>
              <a:rPr sz="1575" b="0">
                <a:solidFill>
                  <a:srgbClr val="A8AAA0"/>
                </a:solidFill>
              </a:rPr>
              <a:t>The firm buys an asset, controls its data, and avoids a rising per-use software bill.</a:t>
            </a:r>
          </a:p>
        </p:txBody>
      </p:sp>
      <p:sp>
        <p:nvSpPr>
          <p:cNvPr id="5" name="timeline-line">
            <a:extLst xmlns:a="http://schemas.openxmlformats.org/drawingml/2006/main">
              <a:ext uri="{FF2B5EF4-FFF2-40B4-BE49-F238E27FC236}">
                <a16:creationId xmlns:a16="http://schemas.microsoft.com/office/drawing/2014/main" id="{3340FF6B-1719-4E29-A38C-F8FC97F42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3019425"/>
            <a:ext cx="9639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E514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phase-dot-0">
            <a:extLst xmlns:a="http://schemas.openxmlformats.org/drawingml/2006/main">
              <a:ext uri="{FF2B5EF4-FFF2-40B4-BE49-F238E27FC236}">
                <a16:creationId xmlns:a16="http://schemas.microsoft.com/office/drawing/2014/main" id="{A07E161E-2001-44A4-8ADA-FEA94511A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905125"/>
            <a:ext cx="247650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AFF18"/>
          </a:solidFill>
          <a:ln xmlns:a="http://schemas.openxmlformats.org/drawingml/2006/main" w="19050">
            <a:solidFill>
              <a:srgbClr val="0B0D0B"/>
            </a:solidFill>
            <a:prstDash val="solid"/>
          </a:ln>
        </p:spPr>
      </p:sp>
      <p:sp>
        <p:nvSpPr>
          <p:cNvPr id="7" name="phase-number-0">
            <a:extLst xmlns:a="http://schemas.openxmlformats.org/drawingml/2006/main">
              <a:ext uri="{FF2B5EF4-FFF2-40B4-BE49-F238E27FC236}">
                <a16:creationId xmlns:a16="http://schemas.microsoft.com/office/drawing/2014/main" id="{D6EF7DC1-FEFA-4D76-A074-72EF1F586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43150"/>
            <a:ext cx="723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BAFF18"/>
                </a:solidFill>
              </a:defRPr>
            </a:pPr>
            <a:r>
              <a:rPr sz="1275" b="1">
                <a:solidFill>
                  <a:srgbClr val="BAFF18"/>
                </a:solidFill>
              </a:rPr>
              <a:t>01</a:t>
            </a:r>
          </a:p>
        </p:txBody>
      </p:sp>
      <p:sp>
        <p:nvSpPr>
          <p:cNvPr id="8" name="phase-label-0">
            <a:extLst xmlns:a="http://schemas.openxmlformats.org/drawingml/2006/main">
              <a:ext uri="{FF2B5EF4-FFF2-40B4-BE49-F238E27FC236}">
                <a16:creationId xmlns:a16="http://schemas.microsoft.com/office/drawing/2014/main" id="{CEB165D8-CF99-495D-A89B-86E59C1BA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90900"/>
            <a:ext cx="114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825" b="1" spc="1">
                <a:solidFill>
                  <a:srgbClr val="BAFF18"/>
                </a:solidFill>
              </a:defRPr>
            </a:pPr>
            <a:r>
              <a:rPr sz="825" b="1" spc="1">
                <a:solidFill>
                  <a:srgbClr val="BAFF18"/>
                </a:solidFill>
              </a:rPr>
              <a:t>GPU ACCESS</a:t>
            </a:r>
          </a:p>
        </p:txBody>
      </p:sp>
      <p:sp>
        <p:nvSpPr>
          <p:cNvPr id="9" name="phase-title-0">
            <a:extLst xmlns:a="http://schemas.openxmlformats.org/drawingml/2006/main">
              <a:ext uri="{FF2B5EF4-FFF2-40B4-BE49-F238E27FC236}">
                <a16:creationId xmlns:a16="http://schemas.microsoft.com/office/drawing/2014/main" id="{EC513CF7-ED4C-41CE-BC75-322E6FCC2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05225"/>
            <a:ext cx="295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F8F7F2"/>
                </a:solidFill>
              </a:defRPr>
            </a:pPr>
            <a:r>
              <a:rPr sz="1875" b="1">
                <a:solidFill>
                  <a:srgbClr val="F8F7F2"/>
                </a:solidFill>
              </a:rPr>
              <a:t>Buy below market rate</a:t>
            </a:r>
          </a:p>
        </p:txBody>
      </p:sp>
      <p:sp>
        <p:nvSpPr>
          <p:cNvPr id="10" name="phase-body-0">
            <a:extLst xmlns:a="http://schemas.openxmlformats.org/drawingml/2006/main">
              <a:ext uri="{FF2B5EF4-FFF2-40B4-BE49-F238E27FC236}">
                <a16:creationId xmlns:a16="http://schemas.microsoft.com/office/drawing/2014/main" id="{BFFDE383-5AD8-449E-A96E-7EEACBD1C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57700"/>
            <a:ext cx="295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A8AAA0"/>
                </a:solidFill>
              </a:defRPr>
            </a:pPr>
            <a:r>
              <a:rPr sz="1200" b="0">
                <a:solidFill>
                  <a:srgbClr val="A8AAA0"/>
                </a:solidFill>
              </a:rPr>
              <a:t>We source through chip manufacturer and distributor relationships.</a:t>
            </a:r>
          </a:p>
        </p:txBody>
      </p:sp>
      <p:sp>
        <p:nvSpPr>
          <p:cNvPr id="11" name="phase-dot-1">
            <a:extLst xmlns:a="http://schemas.openxmlformats.org/drawingml/2006/main">
              <a:ext uri="{FF2B5EF4-FFF2-40B4-BE49-F238E27FC236}">
                <a16:creationId xmlns:a16="http://schemas.microsoft.com/office/drawing/2014/main" id="{9AC8570C-8E1C-4341-B733-CAEA8488D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905125"/>
            <a:ext cx="247650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AFF18"/>
          </a:solidFill>
          <a:ln xmlns:a="http://schemas.openxmlformats.org/drawingml/2006/main" w="19050">
            <a:solidFill>
              <a:srgbClr val="0B0D0B"/>
            </a:solidFill>
            <a:prstDash val="solid"/>
          </a:ln>
        </p:spPr>
      </p:sp>
      <p:sp>
        <p:nvSpPr>
          <p:cNvPr id="12" name="phase-number-1">
            <a:extLst xmlns:a="http://schemas.openxmlformats.org/drawingml/2006/main">
              <a:ext uri="{FF2B5EF4-FFF2-40B4-BE49-F238E27FC236}">
                <a16:creationId xmlns:a16="http://schemas.microsoft.com/office/drawing/2014/main" id="{C999E6DA-8A84-4717-8B08-F5F9C9508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343150"/>
            <a:ext cx="723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BAFF18"/>
                </a:solidFill>
              </a:defRPr>
            </a:pPr>
            <a:r>
              <a:rPr sz="1275" b="1">
                <a:solidFill>
                  <a:srgbClr val="BAFF18"/>
                </a:solidFill>
              </a:rPr>
              <a:t>02</a:t>
            </a:r>
          </a:p>
        </p:txBody>
      </p:sp>
      <p:sp>
        <p:nvSpPr>
          <p:cNvPr id="13" name="phase-label-1">
            <a:extLst xmlns:a="http://schemas.openxmlformats.org/drawingml/2006/main">
              <a:ext uri="{FF2B5EF4-FFF2-40B4-BE49-F238E27FC236}">
                <a16:creationId xmlns:a16="http://schemas.microsoft.com/office/drawing/2014/main" id="{979D2383-CCA8-44B8-BE72-C9AF051A8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390900"/>
            <a:ext cx="114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825" b="1" spc="1">
                <a:solidFill>
                  <a:srgbClr val="BAFF18"/>
                </a:solidFill>
              </a:defRPr>
            </a:pPr>
            <a:r>
              <a:rPr sz="825" b="1" spc="1">
                <a:solidFill>
                  <a:srgbClr val="BAFF18"/>
                </a:solidFill>
              </a:rPr>
              <a:t>PREDICTABLE COST</a:t>
            </a:r>
          </a:p>
        </p:txBody>
      </p:sp>
      <p:sp>
        <p:nvSpPr>
          <p:cNvPr id="14" name="phase-title-1">
            <a:extLst xmlns:a="http://schemas.openxmlformats.org/drawingml/2006/main">
              <a:ext uri="{FF2B5EF4-FFF2-40B4-BE49-F238E27FC236}">
                <a16:creationId xmlns:a16="http://schemas.microsoft.com/office/drawing/2014/main" id="{484BFF18-3B77-4AAC-B1A0-53A14D295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705225"/>
            <a:ext cx="295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F8F7F2"/>
                </a:solidFill>
              </a:defRPr>
            </a:pPr>
            <a:r>
              <a:rPr sz="1875" b="1">
                <a:solidFill>
                  <a:srgbClr val="F8F7F2"/>
                </a:solidFill>
              </a:rPr>
              <a:t>Pay for capacity</a:t>
            </a:r>
          </a:p>
        </p:txBody>
      </p:sp>
      <p:sp>
        <p:nvSpPr>
          <p:cNvPr id="15" name="phase-body-1">
            <a:extLst xmlns:a="http://schemas.openxmlformats.org/drawingml/2006/main">
              <a:ext uri="{FF2B5EF4-FFF2-40B4-BE49-F238E27FC236}">
                <a16:creationId xmlns:a16="http://schemas.microsoft.com/office/drawing/2014/main" id="{BA413974-E885-4D68-818E-0AF7C69C2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457700"/>
            <a:ext cx="295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A8AAA0"/>
                </a:solidFill>
              </a:defRPr>
            </a:pPr>
            <a:r>
              <a:rPr sz="1200" b="0">
                <a:solidFill>
                  <a:srgbClr val="A8AAA0"/>
                </a:solidFill>
              </a:rPr>
              <a:t>No per-token vendor margin. The same server supports more matters as adoption grows.</a:t>
            </a:r>
          </a:p>
        </p:txBody>
      </p:sp>
      <p:sp>
        <p:nvSpPr>
          <p:cNvPr id="16" name="phase-dot-2">
            <a:extLst xmlns:a="http://schemas.openxmlformats.org/drawingml/2006/main">
              <a:ext uri="{FF2B5EF4-FFF2-40B4-BE49-F238E27FC236}">
                <a16:creationId xmlns:a16="http://schemas.microsoft.com/office/drawing/2014/main" id="{5750C0E1-33FA-4A58-8884-2F884E375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905125"/>
            <a:ext cx="247650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AFF18"/>
          </a:solidFill>
          <a:ln xmlns:a="http://schemas.openxmlformats.org/drawingml/2006/main" w="19050">
            <a:solidFill>
              <a:srgbClr val="0B0D0B"/>
            </a:solidFill>
            <a:prstDash val="solid"/>
          </a:ln>
        </p:spPr>
      </p:sp>
      <p:sp>
        <p:nvSpPr>
          <p:cNvPr id="17" name="phase-number-2">
            <a:extLst xmlns:a="http://schemas.openxmlformats.org/drawingml/2006/main">
              <a:ext uri="{FF2B5EF4-FFF2-40B4-BE49-F238E27FC236}">
                <a16:creationId xmlns:a16="http://schemas.microsoft.com/office/drawing/2014/main" id="{A1D60590-3026-488D-9C2B-441058CBE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343150"/>
            <a:ext cx="723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BAFF18"/>
                </a:solidFill>
              </a:defRPr>
            </a:pPr>
            <a:r>
              <a:rPr sz="1275" b="1">
                <a:solidFill>
                  <a:srgbClr val="BAFF18"/>
                </a:solidFill>
              </a:rPr>
              <a:t>03</a:t>
            </a:r>
          </a:p>
        </p:txBody>
      </p:sp>
      <p:sp>
        <p:nvSpPr>
          <p:cNvPr id="18" name="phase-label-2">
            <a:extLst xmlns:a="http://schemas.openxmlformats.org/drawingml/2006/main">
              <a:ext uri="{FF2B5EF4-FFF2-40B4-BE49-F238E27FC236}">
                <a16:creationId xmlns:a16="http://schemas.microsoft.com/office/drawing/2014/main" id="{64818929-4EB4-49B5-8863-9A5356674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390900"/>
            <a:ext cx="114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825" b="1" spc="1">
                <a:solidFill>
                  <a:srgbClr val="BAFF18"/>
                </a:solidFill>
              </a:defRPr>
            </a:pPr>
            <a:r>
              <a:rPr sz="825" b="1" spc="1">
                <a:solidFill>
                  <a:srgbClr val="BAFF18"/>
                </a:solidFill>
              </a:rPr>
              <a:t>LEAN OPERATIONS</a:t>
            </a:r>
          </a:p>
        </p:txBody>
      </p:sp>
      <p:sp>
        <p:nvSpPr>
          <p:cNvPr id="19" name="phase-title-2">
            <a:extLst xmlns:a="http://schemas.openxmlformats.org/drawingml/2006/main">
              <a:ext uri="{FF2B5EF4-FFF2-40B4-BE49-F238E27FC236}">
                <a16:creationId xmlns:a16="http://schemas.microsoft.com/office/drawing/2014/main" id="{4E7B1834-3C7C-4E86-933E-94B51580E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705225"/>
            <a:ext cx="295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F8F7F2"/>
                </a:solidFill>
              </a:defRPr>
            </a:pPr>
            <a:r>
              <a:rPr sz="1875" b="1">
                <a:solidFill>
                  <a:srgbClr val="F8F7F2"/>
                </a:solidFill>
              </a:rPr>
              <a:t>Avoid a new specialist team</a:t>
            </a:r>
          </a:p>
        </p:txBody>
      </p:sp>
      <p:sp>
        <p:nvSpPr>
          <p:cNvPr id="20" name="phase-body-2">
            <a:extLst xmlns:a="http://schemas.openxmlformats.org/drawingml/2006/main">
              <a:ext uri="{FF2B5EF4-FFF2-40B4-BE49-F238E27FC236}">
                <a16:creationId xmlns:a16="http://schemas.microsoft.com/office/drawing/2014/main" id="{83404331-0731-4450-AB3E-9C6697203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4457700"/>
            <a:ext cx="295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A8AAA0"/>
                </a:solidFill>
              </a:defRPr>
            </a:pPr>
            <a:r>
              <a:rPr sz="1200" b="0">
                <a:solidFill>
                  <a:srgbClr val="A8AAA0"/>
                </a:solidFill>
              </a:rPr>
              <a:t>FlowStateLegal maintains the stack remotely under a defined support scope.</a:t>
            </a:r>
          </a:p>
        </p:txBody>
      </p:sp>
      <p:sp>
        <p:nvSpPr>
          <p:cNvPr id="21" name="cta-band">
            <a:extLst xmlns:a="http://schemas.openxmlformats.org/drawingml/2006/main">
              <a:ext uri="{FF2B5EF4-FFF2-40B4-BE49-F238E27FC236}">
                <a16:creationId xmlns:a16="http://schemas.microsoft.com/office/drawing/2014/main" id="{23412412-53BE-46B0-9B09-6E85FB4FB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86400"/>
            <a:ext cx="10972800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AFF1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cta-title">
            <a:extLst xmlns:a="http://schemas.openxmlformats.org/drawingml/2006/main">
              <a:ext uri="{FF2B5EF4-FFF2-40B4-BE49-F238E27FC236}">
                <a16:creationId xmlns:a16="http://schemas.microsoft.com/office/drawing/2014/main" id="{A02AF92B-E312-4D64-B8DF-40C21C1D7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638800"/>
            <a:ext cx="5524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0B0D0B"/>
                </a:solidFill>
              </a:defRPr>
            </a:pPr>
            <a:r>
              <a:rPr sz="1950" b="1">
                <a:solidFill>
                  <a:srgbClr val="0B0D0B"/>
                </a:solidFill>
              </a:rPr>
              <a:t>Start with one private environment.</a:t>
            </a:r>
          </a:p>
        </p:txBody>
      </p:sp>
      <p:sp>
        <p:nvSpPr>
          <p:cNvPr id="23" name="cta-detail">
            <a:extLst xmlns:a="http://schemas.openxmlformats.org/drawingml/2006/main">
              <a:ext uri="{FF2B5EF4-FFF2-40B4-BE49-F238E27FC236}">
                <a16:creationId xmlns:a16="http://schemas.microsoft.com/office/drawing/2014/main" id="{40EC001D-CD69-4728-BFC2-ED4C45A42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567690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0B0D0B"/>
                </a:solidFill>
              </a:defRPr>
            </a:pPr>
            <a:r>
              <a:rPr sz="1125" b="1">
                <a:solidFill>
                  <a:srgbClr val="0B0D0B"/>
                </a:solidFill>
              </a:rPr>
              <a:t>Scope  →  source  →  install</a:t>
            </a:r>
          </a:p>
        </p:txBody>
      </p:sp>
      <p:sp>
        <p:nvSpPr>
          <p:cNvPr id="24" name="footer-rule-3">
            <a:extLst xmlns:a="http://schemas.openxmlformats.org/drawingml/2006/main">
              <a:ext uri="{FF2B5EF4-FFF2-40B4-BE49-F238E27FC236}">
                <a16:creationId xmlns:a16="http://schemas.microsoft.com/office/drawing/2014/main" id="{1E17D903-C3EE-4543-9CD7-678E60525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E514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footer-label-3">
            <a:extLst xmlns:a="http://schemas.openxmlformats.org/drawingml/2006/main">
              <a:ext uri="{FF2B5EF4-FFF2-40B4-BE49-F238E27FC236}">
                <a16:creationId xmlns:a16="http://schemas.microsoft.com/office/drawing/2014/main" id="{B48360C5-FC04-44E6-AFF0-317F2767E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419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750" b="1" spc="1">
                <a:solidFill>
                  <a:srgbClr val="A8AAA0"/>
                </a:solidFill>
              </a:defRPr>
            </a:pPr>
            <a:r>
              <a:rPr sz="750" b="1" spc="1">
                <a:solidFill>
                  <a:srgbClr val="A8AAA0"/>
                </a:solidFill>
              </a:rPr>
              <a:t>PRIVATE AI INFRASTRUCTURE PARTNER</a:t>
            </a:r>
          </a:p>
        </p:txBody>
      </p:sp>
      <p:sp>
        <p:nvSpPr>
          <p:cNvPr id="26" name="footer-number-3">
            <a:extLst xmlns:a="http://schemas.openxmlformats.org/drawingml/2006/main">
              <a:ext uri="{FF2B5EF4-FFF2-40B4-BE49-F238E27FC236}">
                <a16:creationId xmlns:a16="http://schemas.microsoft.com/office/drawing/2014/main" id="{6CD4214C-F451-42D6-8A5C-E6478F7B8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477000"/>
            <a:ext cx="1295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1" spc="1">
                <a:solidFill>
                  <a:srgbClr val="A8AAA0"/>
                </a:solidFill>
              </a:defRPr>
            </a:pPr>
            <a:r>
              <a:rPr sz="750" b="1" spc="1">
                <a:solidFill>
                  <a:srgbClr val="A8AAA0"/>
                </a:solidFill>
              </a:rPr>
              <a:t>05 / 05</a:t>
            </a:r>
          </a:p>
        </p:txBody>
      </p:sp>
    </p:spTree>
    <p:extLst>
      <p:ext uri="{BB962C8B-B14F-4D97-AF65-F5344CB8AC3E}">
        <p14:creationId xmlns:p14="http://schemas.microsoft.com/office/powerpoint/2010/main" val="150333836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2026-09-03T12:03:15.4860000Z</dcterms:created>
  <dcterms:modified xsi:type="dcterms:W3CDTF">2026-09-03T12:03:15.4860000Z</dcterms:modified>
</coreProperties>
</file>